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7"/>
  </p:notesMasterIdLst>
  <p:sldIdLst>
    <p:sldId id="256" r:id="rId2"/>
    <p:sldId id="300" r:id="rId3"/>
    <p:sldId id="305" r:id="rId4"/>
    <p:sldId id="307" r:id="rId5"/>
    <p:sldId id="304" r:id="rId6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5352" autoAdjust="0"/>
  </p:normalViewPr>
  <p:slideViewPr>
    <p:cSldViewPr>
      <p:cViewPr varScale="1">
        <p:scale>
          <a:sx n="122" d="100"/>
          <a:sy n="122" d="100"/>
        </p:scale>
        <p:origin x="190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08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750DD-336F-4205-814C-5E897A22AF2A}" type="datetimeFigureOut">
              <a:rPr lang="es-GT" smtClean="0"/>
              <a:pPr/>
              <a:t>18/05/21</a:t>
            </a:fld>
            <a:endParaRPr lang="es-G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G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G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6558C-75DD-4DC1-9E4B-0868D096AC46}" type="slidenum">
              <a:rPr lang="es-GT" smtClean="0"/>
              <a:pPr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27414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6558C-75DD-4DC1-9E4B-0868D096AC46}" type="slidenum">
              <a:rPr lang="es-GT" smtClean="0"/>
              <a:pPr/>
              <a:t>1</a:t>
            </a:fld>
            <a:endParaRPr lang="es-G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1F9C-CB1C-40D5-B6FA-4DE3984E7525}" type="datetimeFigureOut">
              <a:rPr lang="es-GT" smtClean="0"/>
              <a:pPr/>
              <a:t>18/05/21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589D-7F68-41CF-8CF1-30A0B42F526E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1F9C-CB1C-40D5-B6FA-4DE3984E7525}" type="datetimeFigureOut">
              <a:rPr lang="es-GT" smtClean="0"/>
              <a:pPr/>
              <a:t>18/05/21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589D-7F68-41CF-8CF1-30A0B42F526E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1F9C-CB1C-40D5-B6FA-4DE3984E7525}" type="datetimeFigureOut">
              <a:rPr lang="es-GT" smtClean="0"/>
              <a:pPr/>
              <a:t>18/05/21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589D-7F68-41CF-8CF1-30A0B42F526E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1F9C-CB1C-40D5-B6FA-4DE3984E7525}" type="datetimeFigureOut">
              <a:rPr lang="es-GT" smtClean="0"/>
              <a:pPr/>
              <a:t>18/05/21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589D-7F68-41CF-8CF1-30A0B42F526E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1F9C-CB1C-40D5-B6FA-4DE3984E7525}" type="datetimeFigureOut">
              <a:rPr lang="es-GT" smtClean="0"/>
              <a:pPr/>
              <a:t>18/05/21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589D-7F68-41CF-8CF1-30A0B42F526E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1F9C-CB1C-40D5-B6FA-4DE3984E7525}" type="datetimeFigureOut">
              <a:rPr lang="es-GT" smtClean="0"/>
              <a:pPr/>
              <a:t>18/05/21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589D-7F68-41CF-8CF1-30A0B42F526E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1F9C-CB1C-40D5-B6FA-4DE3984E7525}" type="datetimeFigureOut">
              <a:rPr lang="es-GT" smtClean="0"/>
              <a:pPr/>
              <a:t>18/05/21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589D-7F68-41CF-8CF1-30A0B42F526E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1F9C-CB1C-40D5-B6FA-4DE3984E7525}" type="datetimeFigureOut">
              <a:rPr lang="es-GT" smtClean="0"/>
              <a:pPr/>
              <a:t>18/05/21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589D-7F68-41CF-8CF1-30A0B42F526E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1F9C-CB1C-40D5-B6FA-4DE3984E7525}" type="datetimeFigureOut">
              <a:rPr lang="es-GT" smtClean="0"/>
              <a:pPr/>
              <a:t>18/05/21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589D-7F68-41CF-8CF1-30A0B42F526E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1F9C-CB1C-40D5-B6FA-4DE3984E7525}" type="datetimeFigureOut">
              <a:rPr lang="es-GT" smtClean="0"/>
              <a:pPr/>
              <a:t>18/05/21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589D-7F68-41CF-8CF1-30A0B42F526E}" type="slidenum">
              <a:rPr lang="es-GT" smtClean="0"/>
              <a:pPr/>
              <a:t>‹#›</a:t>
            </a:fld>
            <a:endParaRPr lang="es-G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1F9C-CB1C-40D5-B6FA-4DE3984E7525}" type="datetimeFigureOut">
              <a:rPr lang="es-GT" smtClean="0"/>
              <a:pPr/>
              <a:t>18/05/21</a:t>
            </a:fld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79589D-7F68-41CF-8CF1-30A0B42F526E}" type="slidenum">
              <a:rPr lang="es-GT" smtClean="0"/>
              <a:pPr/>
              <a:t>‹#›</a:t>
            </a:fld>
            <a:endParaRPr lang="es-G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G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F79589D-7F68-41CF-8CF1-30A0B42F526E}" type="slidenum">
              <a:rPr lang="es-GT" smtClean="0"/>
              <a:pPr/>
              <a:t>‹#›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G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F331F9C-CB1C-40D5-B6FA-4DE3984E7525}" type="datetimeFigureOut">
              <a:rPr lang="es-GT" smtClean="0"/>
              <a:pPr/>
              <a:t>18/05/21</a:t>
            </a:fld>
            <a:endParaRPr lang="es-G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543800" cy="4498975"/>
          </a:xfrm>
        </p:spPr>
        <p:txBody>
          <a:bodyPr/>
          <a:lstStyle/>
          <a:p>
            <a:r>
              <a:rPr lang="nl-NL" sz="4800" dirty="0" err="1"/>
              <a:t>Intercultural</a:t>
            </a:r>
            <a:r>
              <a:rPr lang="nl-NL" sz="4800" dirty="0"/>
              <a:t> </a:t>
            </a:r>
            <a:r>
              <a:rPr lang="nl-NL" sz="4800" dirty="0" err="1"/>
              <a:t>Education</a:t>
            </a:r>
            <a:r>
              <a:rPr lang="nl-NL" sz="4800" dirty="0"/>
              <a:t>, </a:t>
            </a:r>
            <a:r>
              <a:rPr lang="nl-NL" sz="4800" dirty="0" err="1"/>
              <a:t>Migrants</a:t>
            </a:r>
            <a:r>
              <a:rPr lang="nl-NL" sz="4800" dirty="0"/>
              <a:t> </a:t>
            </a:r>
            <a:r>
              <a:rPr lang="nl-NL" sz="4800" dirty="0" err="1"/>
              <a:t>and</a:t>
            </a:r>
            <a:r>
              <a:rPr lang="nl-NL" sz="4800" dirty="0"/>
              <a:t> </a:t>
            </a:r>
            <a:r>
              <a:rPr lang="nl-NL" sz="4800" dirty="0" err="1"/>
              <a:t>Refugees</a:t>
            </a:r>
            <a:r>
              <a:rPr lang="nl-NL" sz="4800" dirty="0"/>
              <a:t>: </a:t>
            </a:r>
            <a:r>
              <a:rPr lang="nl-NL" sz="4800" dirty="0" err="1"/>
              <a:t>Challenges</a:t>
            </a:r>
            <a:r>
              <a:rPr lang="nl-NL" sz="4800" dirty="0"/>
              <a:t> in Teacher </a:t>
            </a:r>
            <a:r>
              <a:rPr lang="nl-NL" sz="4800" dirty="0" err="1"/>
              <a:t>Education</a:t>
            </a:r>
            <a:r>
              <a:rPr lang="nl-NL" sz="4800" dirty="0"/>
              <a:t> </a:t>
            </a:r>
            <a:endParaRPr lang="es-GT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Drs Barry van Driel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589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49362"/>
          </a:xfrm>
        </p:spPr>
        <p:txBody>
          <a:bodyPr/>
          <a:lstStyle/>
          <a:p>
            <a:r>
              <a:rPr lang="en-US" sz="3600" dirty="0"/>
              <a:t>Rationale for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Migrants and Refugees are becoming upwardly mobile but not reaching full potential.</a:t>
            </a:r>
          </a:p>
          <a:p>
            <a:r>
              <a:rPr lang="en-US" dirty="0"/>
              <a:t>Migrant and Refugee students have higher risk of ESL and NEET </a:t>
            </a:r>
          </a:p>
          <a:p>
            <a:r>
              <a:rPr lang="en-NL" dirty="0"/>
              <a:t>Gender matters!</a:t>
            </a:r>
            <a:endParaRPr lang="en-US" dirty="0"/>
          </a:p>
          <a:p>
            <a:r>
              <a:rPr lang="en-NL" dirty="0"/>
              <a:t>Teachers not well enough equipped to deal with diversity in the classrooms and society – need competences</a:t>
            </a:r>
          </a:p>
          <a:p>
            <a:r>
              <a:rPr lang="en-NL" dirty="0"/>
              <a:t>The issue of faith and beliefs especially ignored.</a:t>
            </a:r>
          </a:p>
          <a:p>
            <a:r>
              <a:rPr lang="en-NL" dirty="0"/>
              <a:t>The problem however with the concept of competences</a:t>
            </a:r>
          </a:p>
          <a:p>
            <a:r>
              <a:rPr lang="en-NL" dirty="0"/>
              <a:t>Too few teachers from Migrant/Refugee communities, but they are also not always sympathentic towards cultural sensitivity. Ask………</a:t>
            </a:r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493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49362"/>
          </a:xfrm>
        </p:spPr>
        <p:txBody>
          <a:bodyPr/>
          <a:lstStyle/>
          <a:p>
            <a:r>
              <a:rPr lang="en-US" sz="4000" dirty="0"/>
              <a:t>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sz="2400" dirty="0"/>
              <a:t>Recognizing background of migrant students: language awareness, culture and history, plus…..</a:t>
            </a:r>
          </a:p>
          <a:p>
            <a:r>
              <a:rPr lang="en-GB" sz="2400" dirty="0"/>
              <a:t>Empowerment students</a:t>
            </a:r>
          </a:p>
          <a:p>
            <a:r>
              <a:rPr lang="en-GB" sz="2400" dirty="0"/>
              <a:t>Tackle subtle bias</a:t>
            </a:r>
          </a:p>
          <a:p>
            <a:r>
              <a:rPr lang="en-GB" sz="2400" dirty="0"/>
              <a:t>Professional development teachers – diversity training</a:t>
            </a:r>
          </a:p>
          <a:p>
            <a:r>
              <a:rPr lang="en-GB" sz="2400" dirty="0"/>
              <a:t>Internships/placements in diverse environments</a:t>
            </a:r>
          </a:p>
          <a:p>
            <a:r>
              <a:rPr lang="en-GB" sz="2400" dirty="0"/>
              <a:t>Engagement migrant communities – bottom up</a:t>
            </a:r>
          </a:p>
          <a:p>
            <a:r>
              <a:rPr lang="en-NL" sz="2400" dirty="0"/>
              <a:t>Better connection formal and non-formal learning (e.g. mentoring)</a:t>
            </a:r>
          </a:p>
          <a:p>
            <a:r>
              <a:rPr lang="en-NL" sz="2400" dirty="0"/>
              <a:t>There are many best practices – ask………</a:t>
            </a:r>
          </a:p>
          <a:p>
            <a:endParaRPr lang="en-NL" dirty="0"/>
          </a:p>
          <a:p>
            <a:endParaRPr lang="en-GB" dirty="0"/>
          </a:p>
          <a:p>
            <a:endParaRPr lang="en-GB" dirty="0"/>
          </a:p>
          <a:p>
            <a:endParaRPr lang="en-GB" sz="2400" dirty="0"/>
          </a:p>
          <a:p>
            <a:pPr marL="114300" indent="0">
              <a:buNone/>
            </a:pPr>
            <a:endParaRPr lang="en-GB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210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49362"/>
          </a:xfrm>
        </p:spPr>
        <p:txBody>
          <a:bodyPr/>
          <a:lstStyle/>
          <a:p>
            <a:r>
              <a:rPr lang="en-US" sz="4000" dirty="0"/>
              <a:t>Special challenges/Food for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NL" sz="2400" dirty="0"/>
              <a:t>Refugees a special case - focus on trauma or resilience</a:t>
            </a:r>
            <a:endParaRPr lang="en-GB" sz="2400" dirty="0"/>
          </a:p>
          <a:p>
            <a:r>
              <a:rPr lang="en-GB" sz="2400" dirty="0"/>
              <a:t>COVID crisis more significantly impacting migrant communities – gains being lost. </a:t>
            </a:r>
          </a:p>
          <a:p>
            <a:r>
              <a:rPr lang="en-GB" sz="2400" dirty="0"/>
              <a:t>How to best disseminate the many best practices that exist</a:t>
            </a:r>
          </a:p>
          <a:p>
            <a:endParaRPr lang="en-GB" sz="2400" dirty="0"/>
          </a:p>
          <a:p>
            <a:pPr marL="114300" indent="0">
              <a:buNone/>
            </a:pPr>
            <a:endParaRPr lang="en-GB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691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</a:t>
            </a:r>
            <a:br>
              <a:rPr lang="en-US" dirty="0"/>
            </a:br>
            <a:r>
              <a:rPr lang="en-US" sz="1600" dirty="0" err="1"/>
              <a:t>barry@iaie.org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n-US" sz="3200" dirty="0"/>
          </a:p>
          <a:p>
            <a:pPr marL="114300" indent="0" algn="ctr">
              <a:buNone/>
            </a:pPr>
            <a:endParaRPr lang="en-US" sz="3200" dirty="0"/>
          </a:p>
          <a:p>
            <a:pPr marL="11430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00488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22169</TotalTime>
  <Words>207</Words>
  <Application>Microsoft Macintosh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</vt:lpstr>
      <vt:lpstr>Adjacency</vt:lpstr>
      <vt:lpstr>Intercultural Education, Migrants and Refugees: Challenges in Teacher Education </vt:lpstr>
      <vt:lpstr>Rationale for Action</vt:lpstr>
      <vt:lpstr>Solutions</vt:lpstr>
      <vt:lpstr>Special challenges/Food for discussion</vt:lpstr>
      <vt:lpstr>Thanks barry@iaie.org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IE Reviewer</dc:creator>
  <cp:lastModifiedBy>Barry van Driel</cp:lastModifiedBy>
  <cp:revision>131</cp:revision>
  <dcterms:created xsi:type="dcterms:W3CDTF">2012-01-19T18:22:43Z</dcterms:created>
  <dcterms:modified xsi:type="dcterms:W3CDTF">2021-05-19T06:53:14Z</dcterms:modified>
</cp:coreProperties>
</file>